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NanumGothicExtraBold"/>
      <p:bold r:id="rId24"/>
    </p:embeddedFont>
    <p:embeddedFont>
      <p:font typeface="Nanum Gothic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anumGothic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bold.fntdata"/><Relationship Id="rId25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1507d26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01507d26c1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1507d26c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01507d26c1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1507d26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01507d26c1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1507d26c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01507d26c1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01507d26c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01507d26c1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1507d26c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01507d26c1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1507d26c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01507d26c1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1507d26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01507d26c1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1507d26c1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01507d26c1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1507d26c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01507d26c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1507d26c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01507d26c1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242200" y="5356250"/>
            <a:ext cx="91623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GothicExtraBold"/>
                <a:ea typeface="NanumGothicExtraBold"/>
                <a:cs typeface="NanumGothicExtraBold"/>
                <a:sym typeface="NanumGothicExtraBold"/>
              </a:rPr>
              <a:t>Dominance Factor에 따른 사용자 인지 변화 분석</a:t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1242200" y="4288550"/>
            <a:ext cx="3787035" cy="767501"/>
            <a:chOff x="0" y="0"/>
            <a:chExt cx="712800" cy="170802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712672" cy="170802"/>
            </a:xfrm>
            <a:custGeom>
              <a:rect b="b" l="l" r="r" t="t"/>
              <a:pathLst>
                <a:path extrusionOk="0" h="170802" w="71267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0"/>
              <a:ext cx="712800" cy="17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2024 전기 졸업과제</a:t>
              </a:r>
              <a:endParaRPr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14154925" y="7222975"/>
            <a:ext cx="31455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202055649</a:t>
            </a: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 이영진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201725270</a:t>
            </a: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 조성환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201924587</a:t>
            </a: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 조주은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Nanum Gothic"/>
                <a:ea typeface="Nanum Gothic"/>
                <a:cs typeface="Nanum Gothic"/>
                <a:sym typeface="Nanum Gothic"/>
              </a:rPr>
              <a:t>지도교수</a:t>
            </a:r>
            <a:r>
              <a:rPr lang="en-US" sz="2400">
                <a:latin typeface="Nanum Gothic"/>
                <a:ea typeface="Nanum Gothic"/>
                <a:cs typeface="Nanum Gothic"/>
                <a:sym typeface="Nanum Gothic"/>
              </a:rPr>
              <a:t> 이명호</a:t>
            </a:r>
            <a:endParaRPr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242200" y="7516375"/>
            <a:ext cx="2907900" cy="1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# A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# 14번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# NotHuman 팀</a:t>
            </a:r>
            <a:endParaRPr sz="3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750" y="920475"/>
            <a:ext cx="1003675" cy="9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188" name="Google Shape;188;p22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89" name="Google Shape;189;p22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2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프롬프트 설계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2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63" y="2630125"/>
            <a:ext cx="562927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125" y="6478225"/>
            <a:ext cx="52101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7442625" y="3282475"/>
            <a:ext cx="8964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대화에 대한 답변 대사와 제스처를 생성하는 프롬프트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3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00" name="Google Shape;200;p23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01" name="Google Shape;201;p23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3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프롬프트 예제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2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8593475" y="6835950"/>
            <a:ext cx="8082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예제는 GENEA Challenge 2023 데이터 셋을 이용해 생성하였음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450" y="2457748"/>
            <a:ext cx="6696023" cy="356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50" y="2351600"/>
            <a:ext cx="6931500" cy="711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12" name="Google Shape;212;p24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13" name="Google Shape;213;p24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24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디지털 휴먼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2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0718000" y="2995188"/>
            <a:ext cx="7410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휴먼은 유니티를 이용하여 구현하였음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Salsa LipSync Suite</a:t>
            </a: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이용해 립싱크나 시선처리를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Clova TTS를 이용해 목소리 톤을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24" y="2719350"/>
            <a:ext cx="4556282" cy="35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002" y="2719350"/>
            <a:ext cx="4556275" cy="231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125" y="6907925"/>
            <a:ext cx="149733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5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25" name="Google Shape;225;p25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26" name="Google Shape;226;p25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25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설문지 제작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2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7202825" y="6235450"/>
            <a:ext cx="9540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Dominance 별로 원본 영상, 음소거 처리된 영상을 제작하여 설문지를 제작하였음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총 10개의 문항을 5점 리커트 척도로 측정하였음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75" y="2582225"/>
            <a:ext cx="4813245" cy="6506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038" y="2582225"/>
            <a:ext cx="463867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9725" y="3430313"/>
            <a:ext cx="6999675" cy="12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456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1087875" y="4527799"/>
            <a:ext cx="1037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결과</a:t>
            </a:r>
            <a:endParaRPr sz="10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27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43" name="Google Shape;243;p27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44" name="Google Shape;244;p27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27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제스처 생성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3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6648850" y="2424400"/>
            <a:ext cx="1101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10개의 대본을 이용해 각 Dominance 별로 제스처를 생성하게 하였음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Dominance</a:t>
            </a: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 높아질수록 제스처 생성 수도 증가함을 관찰하였음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2424400"/>
            <a:ext cx="4134624" cy="331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74" y="6001725"/>
            <a:ext cx="3276604" cy="322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7575" y="6001725"/>
            <a:ext cx="3465728" cy="32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1600" y="6001725"/>
            <a:ext cx="3465725" cy="32454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6648852" y="3804450"/>
            <a:ext cx="9304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또한 Dominance가 높아질수록 다양한 제스처를 사용하였음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8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58" name="Google Shape;258;p28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59" name="Google Shape;259;p28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8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설문 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3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051" y="3429000"/>
            <a:ext cx="7497945" cy="43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3403" y="3582925"/>
            <a:ext cx="7033364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3617092" y="7828275"/>
            <a:ext cx="190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음소거 영상의 결과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2681525" y="7773925"/>
            <a:ext cx="16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영상의 결과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29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71" name="Google Shape;271;p29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72" name="Google Shape;272;p29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29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설문 분석 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3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7720075" y="2401350"/>
            <a:ext cx="8965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유의확률이 0.05보다 작을 경우 유의하다고 판단함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음소거 영상에서는 Low-Mid, Low-High 쌍에서 유의함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원본 영상에서는 유의한 결과가 없음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3049463" y="5596550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음소거 영상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3049475" y="8883225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원본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영상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73" y="6120312"/>
            <a:ext cx="6352008" cy="26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02" y="2243924"/>
            <a:ext cx="5973547" cy="33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/>
        </p:nvSpPr>
        <p:spPr>
          <a:xfrm>
            <a:off x="7786275" y="5685825"/>
            <a:ext cx="8965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미리 정해진 대본에 따라 생성된 영상이기에 말투와 같은 청각적 요소의 지배성이 중화되었을 가능성이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0"/>
          <p:cNvGrpSpPr/>
          <p:nvPr/>
        </p:nvGrpSpPr>
        <p:grpSpPr>
          <a:xfrm>
            <a:off x="0" y="9873594"/>
            <a:ext cx="18288118" cy="413482"/>
            <a:chOff x="0" y="-38100"/>
            <a:chExt cx="4816592" cy="108900"/>
          </a:xfrm>
        </p:grpSpPr>
        <p:sp>
          <p:nvSpPr>
            <p:cNvPr id="286" name="Google Shape;286;p30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287" name="Google Shape;287;p30"/>
            <p:cNvSpPr txBox="1"/>
            <p:nvPr/>
          </p:nvSpPr>
          <p:spPr>
            <a:xfrm>
              <a:off x="0" y="-38100"/>
              <a:ext cx="4816500" cy="1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30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향후 연구 방향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3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788575" y="3129275"/>
            <a:ext cx="16720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향후 연구에서는 지배적, 중간, 순종적 이외에 성격을 더욱 세밀하게 구분하여 비언어적 요소를 생성하는 방향으로 발전 가능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휴먼이 사용자와 상호작용할 때, 사용자의 감정을 인식하고 적합한 반응을 제공하는 연구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휴먼 기술이 보편화됨에 따라 상호작용 과정에서 발생할 수 있는 심리적 영향이나 사회적 변화 연구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1028738" y="3809175"/>
            <a:ext cx="5151968" cy="3594384"/>
            <a:chOff x="0" y="-76200"/>
            <a:chExt cx="1356888" cy="1735244"/>
          </a:xfrm>
        </p:grpSpPr>
        <p:sp>
          <p:nvSpPr>
            <p:cNvPr id="96" name="Google Shape;96;p14"/>
            <p:cNvSpPr/>
            <p:nvPr/>
          </p:nvSpPr>
          <p:spPr>
            <a:xfrm>
              <a:off x="0" y="0"/>
              <a:ext cx="1356888" cy="1659044"/>
            </a:xfrm>
            <a:custGeom>
              <a:rect b="b" l="l" r="r" t="t"/>
              <a:pathLst>
                <a:path extrusionOk="0" h="1659044" w="1356888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000000">
                  <a:alpha val="4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7" name="Google Shape;97;p14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6568063" y="3809176"/>
            <a:ext cx="5151968" cy="3594384"/>
            <a:chOff x="0" y="-76200"/>
            <a:chExt cx="1356888" cy="1735244"/>
          </a:xfrm>
        </p:grpSpPr>
        <p:sp>
          <p:nvSpPr>
            <p:cNvPr id="99" name="Google Shape;99;p14"/>
            <p:cNvSpPr/>
            <p:nvPr/>
          </p:nvSpPr>
          <p:spPr>
            <a:xfrm>
              <a:off x="0" y="0"/>
              <a:ext cx="1356888" cy="1659044"/>
            </a:xfrm>
            <a:custGeom>
              <a:rect b="b" l="l" r="r" t="t"/>
              <a:pathLst>
                <a:path extrusionOk="0" h="1659044" w="1356888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000000">
                  <a:alpha val="4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0" name="Google Shape;100;p14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14"/>
          <p:cNvCxnSpPr/>
          <p:nvPr/>
        </p:nvCxnSpPr>
        <p:spPr>
          <a:xfrm>
            <a:off x="1522482" y="6640540"/>
            <a:ext cx="4164300" cy="0"/>
          </a:xfrm>
          <a:prstGeom prst="straightConnector1">
            <a:avLst/>
          </a:prstGeom>
          <a:noFill/>
          <a:ln cap="flat" cmpd="sng" w="38100">
            <a:solidFill>
              <a:srgbClr val="FC456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7061813" y="6640540"/>
            <a:ext cx="4164300" cy="0"/>
          </a:xfrm>
          <a:prstGeom prst="straightConnector1">
            <a:avLst/>
          </a:prstGeom>
          <a:noFill/>
          <a:ln cap="flat" cmpd="sng" w="38100">
            <a:solidFill>
              <a:srgbClr val="FC45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4"/>
          <p:cNvSpPr txBox="1"/>
          <p:nvPr/>
        </p:nvSpPr>
        <p:spPr>
          <a:xfrm>
            <a:off x="1814004" y="5711010"/>
            <a:ext cx="358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과제 개요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7985783" y="5711010"/>
            <a:ext cx="23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과제 과정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417664" y="4614303"/>
            <a:ext cx="37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956998" y="4614303"/>
            <a:ext cx="37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08" name="Google Shape;108;p14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09" name="Google Shape;109;p1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12107412" y="3809176"/>
            <a:ext cx="5151968" cy="3594384"/>
            <a:chOff x="0" y="-76200"/>
            <a:chExt cx="1356888" cy="1735244"/>
          </a:xfrm>
        </p:grpSpPr>
        <p:sp>
          <p:nvSpPr>
            <p:cNvPr id="111" name="Google Shape;111;p14"/>
            <p:cNvSpPr/>
            <p:nvPr/>
          </p:nvSpPr>
          <p:spPr>
            <a:xfrm>
              <a:off x="0" y="0"/>
              <a:ext cx="1356888" cy="1659044"/>
            </a:xfrm>
            <a:custGeom>
              <a:rect b="b" l="l" r="r" t="t"/>
              <a:pathLst>
                <a:path extrusionOk="0" h="1659044" w="1356888">
                  <a:moveTo>
                    <a:pt x="0" y="0"/>
                  </a:moveTo>
                  <a:lnTo>
                    <a:pt x="1356888" y="0"/>
                  </a:lnTo>
                  <a:lnTo>
                    <a:pt x="1356888" y="1659044"/>
                  </a:lnTo>
                  <a:lnTo>
                    <a:pt x="0" y="1659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000000">
                  <a:alpha val="40000"/>
                </a:srgbClr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12" name="Google Shape;112;p14"/>
            <p:cNvSpPr txBox="1"/>
            <p:nvPr/>
          </p:nvSpPr>
          <p:spPr>
            <a:xfrm>
              <a:off x="0" y="-76200"/>
              <a:ext cx="1356888" cy="1735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3" name="Google Shape;113;p14"/>
          <p:cNvCxnSpPr/>
          <p:nvPr/>
        </p:nvCxnSpPr>
        <p:spPr>
          <a:xfrm>
            <a:off x="12601147" y="6640540"/>
            <a:ext cx="4164300" cy="0"/>
          </a:xfrm>
          <a:prstGeom prst="straightConnector1">
            <a:avLst/>
          </a:prstGeom>
          <a:noFill/>
          <a:ln cap="flat" cmpd="sng" w="38100">
            <a:solidFill>
              <a:srgbClr val="FC456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4"/>
          <p:cNvSpPr txBox="1"/>
          <p:nvPr/>
        </p:nvSpPr>
        <p:spPr>
          <a:xfrm>
            <a:off x="13700361" y="5711010"/>
            <a:ext cx="196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Nanum Gothic"/>
                <a:ea typeface="Nanum Gothic"/>
                <a:cs typeface="Nanum Gothic"/>
                <a:sym typeface="Nanum Gothic"/>
              </a:rPr>
              <a:t>최종 결과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14496331" y="4614303"/>
            <a:ext cx="37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788582" y="1214902"/>
            <a:ext cx="538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456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/>
        </p:nvSpPr>
        <p:spPr>
          <a:xfrm>
            <a:off x="1087875" y="4527799"/>
            <a:ext cx="1037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과제 개요</a:t>
            </a:r>
            <a:endParaRPr sz="10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6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28" name="Google Shape;128;p16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6"/>
          <p:cNvSpPr txBox="1"/>
          <p:nvPr/>
        </p:nvSpPr>
        <p:spPr>
          <a:xfrm>
            <a:off x="788572" y="1214900"/>
            <a:ext cx="345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디지털 휴먼</a:t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788582" y="636182"/>
            <a:ext cx="734722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787231" y="2573642"/>
            <a:ext cx="14609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휴먼은 사람과 유사하게 움직이고, 말하고 행동할 수 있도록 디지털 세상에서 구현한 존재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ChatGPT와 같은 거대 언어모델(Large Language Model, LLM)이 발전함에 따라 같이 발전 중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이러한 디지털 휴먼은 사용자의 인지와 상호작용에 영향을 미칠 가능성을 보여주고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38" name="Google Shape;138;p17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788578" y="1214900"/>
            <a:ext cx="788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대인관계 원형모델</a:t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788582" y="636182"/>
            <a:ext cx="734722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9212153" y="3804450"/>
            <a:ext cx="8354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친애(Affiliation, Love)축과 통제(Control, Dominance)축으로 구성됨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대인관계에서 친애 축은 우호성을 가지는 행동을, 통제 축은 지배성을 가지는 행동을 하는 경향이 있음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00" y="2463329"/>
            <a:ext cx="8236000" cy="644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48" name="Google Shape;148;p18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49" name="Google Shape;149;p18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8"/>
          <p:cNvSpPr txBox="1"/>
          <p:nvPr/>
        </p:nvSpPr>
        <p:spPr>
          <a:xfrm>
            <a:off x="788570" y="1214900"/>
            <a:ext cx="422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비언어적 행동</a:t>
            </a:r>
            <a:endParaRPr i="0" sz="5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788582" y="636182"/>
            <a:ext cx="734722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3000" u="none" cap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788581" y="6528092"/>
            <a:ext cx="14609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표정을 통해서 사람의 현재 감정을 추측할 수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표정뿐만 아니라 말투, 행동, 시선, 목소리의 크기, 말의 빠르기 등에서도 정보를 얻을 수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방금 언급한 것들은 비언어적 행동(Nonverbal behavior)의 일부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800" y="2145900"/>
            <a:ext cx="4220700" cy="42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7700" y="1984400"/>
            <a:ext cx="5099526" cy="45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60" name="Google Shape;160;p19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61" name="Google Shape;161;p19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/>
          <p:nvPr/>
        </p:nvSpPr>
        <p:spPr>
          <a:xfrm>
            <a:off x="788566" y="1214900"/>
            <a:ext cx="5753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과제 목표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788582" y="636182"/>
            <a:ext cx="734722" cy="503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88578" y="2621525"/>
            <a:ext cx="8368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LLM을 이용해 Dominance Factor에 따른 디지털 휴먼의 비언어적 행동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Char char="•"/>
            </a:pPr>
            <a:r>
              <a:rPr lang="en-US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디지털 휴먼의 비언어적 행동을 통해 사용자 인지 변화 분석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25" y="1570825"/>
            <a:ext cx="8824575" cy="73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456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1087875" y="4527799"/>
            <a:ext cx="1037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과제 </a:t>
            </a:r>
            <a:r>
              <a:rPr lang="en-US" sz="100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endParaRPr sz="10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1"/>
          <p:cNvGrpSpPr/>
          <p:nvPr/>
        </p:nvGrpSpPr>
        <p:grpSpPr>
          <a:xfrm>
            <a:off x="0" y="9873594"/>
            <a:ext cx="18288000" cy="413406"/>
            <a:chOff x="0" y="-38100"/>
            <a:chExt cx="4816593" cy="108880"/>
          </a:xfrm>
        </p:grpSpPr>
        <p:sp>
          <p:nvSpPr>
            <p:cNvPr id="176" name="Google Shape;176;p21"/>
            <p:cNvSpPr/>
            <p:nvPr/>
          </p:nvSpPr>
          <p:spPr>
            <a:xfrm>
              <a:off x="0" y="0"/>
              <a:ext cx="4816592" cy="70780"/>
            </a:xfrm>
            <a:custGeom>
              <a:rect b="b" l="l" r="r" t="t"/>
              <a:pathLst>
                <a:path extrusionOk="0" h="7078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  <a:ln>
              <a:noFill/>
            </a:ln>
          </p:spPr>
        </p:sp>
        <p:sp>
          <p:nvSpPr>
            <p:cNvPr id="177" name="Google Shape;177;p21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21"/>
          <p:cNvSpPr txBox="1"/>
          <p:nvPr/>
        </p:nvSpPr>
        <p:spPr>
          <a:xfrm>
            <a:off x="788563" y="1214900"/>
            <a:ext cx="69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Nanum Gothic"/>
                <a:ea typeface="Nanum Gothic"/>
                <a:cs typeface="Nanum Gothic"/>
                <a:sym typeface="Nanum Gothic"/>
              </a:rPr>
              <a:t>디지털 휴먼 성격 설계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88582" y="636182"/>
            <a:ext cx="73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C456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000">
                <a:solidFill>
                  <a:srgbClr val="FC4561"/>
                </a:solidFill>
              </a:rPr>
              <a:t>2</a:t>
            </a:r>
            <a:endParaRPr sz="3000" u="none" strike="noStrike">
              <a:solidFill>
                <a:srgbClr val="FC45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500" y="3062000"/>
            <a:ext cx="11165797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500" y="5108479"/>
            <a:ext cx="11165796" cy="115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500" y="6811875"/>
            <a:ext cx="11165875" cy="16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